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Maven Pro" panose="020B0604020202020204" charset="0"/>
      <p:regular r:id="rId36"/>
      <p:bold r:id="rId37"/>
    </p:embeddedFont>
    <p:embeddedFont>
      <p:font typeface="Merriweather" panose="020B0604020202020204" charset="0"/>
      <p:regular r:id="rId38"/>
      <p:bold r:id="rId39"/>
      <p:italic r:id="rId40"/>
      <p:boldItalic r:id="rId41"/>
    </p:embeddedFont>
    <p:embeddedFont>
      <p:font typeface="Nunito" panose="020B060402020202020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8" d="100"/>
          <a:sy n="128" d="100"/>
        </p:scale>
        <p:origin x="45" y="35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5cd64b307d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5cd64b307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5cd64b307d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5cd64b307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5cd64b307d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5cd64b307d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5cd64b307d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5cd64b307d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5cd64b307d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5cd64b307d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5cd64b307d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5cd64b307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5cd2e937fa_0_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5cd2e937fa_0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5cd2e937fa_0_5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5cd2e937fa_0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d2e937fa_0_5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d2e937fa_0_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5cd64b307d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5cd64b307d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5cd2e937fa_0_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5cd2e937fa_0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5cd64b307d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5cd64b307d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5cd2e937fa_0_6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5cd2e937fa_0_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5cd64b307d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5cd64b307d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5cda408d1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5cda408d1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5cd64b307d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5cd64b307d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5cda408d16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5cda408d1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cd2fcc53e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5cd2fcc53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cd64b307d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5cd64b307d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cd64b307d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cd64b307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5cd64b307d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5cd64b307d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5cd2e937fa_0_6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5cd2e937fa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5cd2fcc53e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5cd2fcc53e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5cd2e937fa_0_5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5cd2e937fa_0_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cd2fcc53e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cd2fcc53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5cd2e937fa_0_6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5cd2e937fa_0_6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5cd64b307d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5cd64b307d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5cd64b307d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5cd64b307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5cd2e937fa_0_5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5cd2e937fa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5cd2e937fa_0_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5cd2e937fa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cd2e937fa_0_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cd2e937fa_0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5cd64b307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5cd64b307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ata.sfgov.org/Geographic-Locations-and-Boundaries/Analysis-Neighborhoods/p5b7-5n3h"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rot="-281979">
            <a:off x="726075" y="1526236"/>
            <a:ext cx="8520447" cy="136441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Property Values </a:t>
            </a:r>
            <a:br>
              <a:rPr lang="en" sz="6000"/>
            </a:br>
            <a:r>
              <a:rPr lang="en"/>
              <a:t>vs </a:t>
            </a:r>
            <a:endParaRPr/>
          </a:p>
          <a:p>
            <a:pPr marL="0" lvl="0" indent="0" algn="l" rtl="0">
              <a:spcBef>
                <a:spcPts val="0"/>
              </a:spcBef>
              <a:spcAft>
                <a:spcPts val="0"/>
              </a:spcAft>
              <a:buNone/>
            </a:pPr>
            <a:r>
              <a:rPr lang="en" sz="6000"/>
              <a:t>Quality Of Life?</a:t>
            </a:r>
            <a:endParaRPr sz="6000"/>
          </a:p>
          <a:p>
            <a:pPr marL="0" lvl="0" indent="0" algn="l" rtl="0">
              <a:spcBef>
                <a:spcPts val="0"/>
              </a:spcBef>
              <a:spcAft>
                <a:spcPts val="0"/>
              </a:spcAft>
              <a:buNone/>
            </a:pPr>
            <a:endParaRPr/>
          </a:p>
          <a:p>
            <a:pPr marL="0" lvl="0" indent="0" algn="l" rtl="0">
              <a:spcBef>
                <a:spcPts val="0"/>
              </a:spcBef>
              <a:spcAft>
                <a:spcPts val="0"/>
              </a:spcAft>
              <a:buNone/>
            </a:pPr>
            <a:endParaRPr sz="1400">
              <a:solidFill>
                <a:srgbClr val="FFFFFF"/>
              </a:solidFill>
            </a:endParaRPr>
          </a:p>
        </p:txBody>
      </p:sp>
      <p:sp>
        <p:nvSpPr>
          <p:cNvPr id="278" name="Google Shape;278;p13"/>
          <p:cNvSpPr txBox="1"/>
          <p:nvPr/>
        </p:nvSpPr>
        <p:spPr>
          <a:xfrm>
            <a:off x="2790900" y="3626300"/>
            <a:ext cx="6458700" cy="177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Merriweather"/>
                <a:ea typeface="Merriweather"/>
                <a:cs typeface="Merriweather"/>
                <a:sym typeface="Merriweather"/>
              </a:rPr>
              <a:t>Do higher housing prices reflect a safer/quieter neighborhood?</a:t>
            </a:r>
            <a:endParaRPr>
              <a:solidFill>
                <a:srgbClr val="FFFFFF"/>
              </a:solidFill>
              <a:latin typeface="Merriweather"/>
              <a:ea typeface="Merriweather"/>
              <a:cs typeface="Merriweather"/>
              <a:sym typeface="Merriweather"/>
            </a:endParaRPr>
          </a:p>
          <a:p>
            <a:pPr marL="0" lvl="0" indent="0" algn="l" rtl="0">
              <a:spcBef>
                <a:spcPts val="0"/>
              </a:spcBef>
              <a:spcAft>
                <a:spcPts val="0"/>
              </a:spcAft>
              <a:buNone/>
            </a:pPr>
            <a:endParaRPr>
              <a:solidFill>
                <a:srgbClr val="FFFFFF"/>
              </a:solidFill>
              <a:latin typeface="Merriweather"/>
              <a:ea typeface="Merriweather"/>
              <a:cs typeface="Merriweather"/>
              <a:sym typeface="Merriweather"/>
            </a:endParaRPr>
          </a:p>
          <a:p>
            <a:pPr marL="0" lvl="0" indent="0" algn="l" rtl="0">
              <a:spcBef>
                <a:spcPts val="0"/>
              </a:spcBef>
              <a:spcAft>
                <a:spcPts val="0"/>
              </a:spcAft>
              <a:buNone/>
            </a:pPr>
            <a:r>
              <a:rPr lang="en">
                <a:solidFill>
                  <a:srgbClr val="FFFFFF"/>
                </a:solidFill>
                <a:latin typeface="Merriweather"/>
                <a:ea typeface="Merriweather"/>
                <a:cs typeface="Merriweather"/>
                <a:sym typeface="Merriweather"/>
              </a:rPr>
              <a:t>A look into the last decade of San Francisco’s population growth</a:t>
            </a:r>
            <a:endParaRPr>
              <a:solidFill>
                <a:srgbClr val="FFFFFF"/>
              </a:solidFill>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22"/>
          <p:cNvSpPr txBox="1">
            <a:spLocks noGrp="1"/>
          </p:cNvSpPr>
          <p:nvPr>
            <p:ph type="title"/>
          </p:nvPr>
        </p:nvSpPr>
        <p:spPr>
          <a:xfrm>
            <a:off x="1303800" y="598575"/>
            <a:ext cx="7030500" cy="71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Property Value Trends By District</a:t>
            </a:r>
            <a:endParaRPr sz="2400"/>
          </a:p>
        </p:txBody>
      </p:sp>
      <p:pic>
        <p:nvPicPr>
          <p:cNvPr id="330" name="Google Shape;330;p22"/>
          <p:cNvPicPr preferRelativeResize="0"/>
          <p:nvPr/>
        </p:nvPicPr>
        <p:blipFill>
          <a:blip r:embed="rId3">
            <a:alphaModFix/>
          </a:blip>
          <a:stretch>
            <a:fillRect/>
          </a:stretch>
        </p:blipFill>
        <p:spPr>
          <a:xfrm>
            <a:off x="1363125" y="1424825"/>
            <a:ext cx="7023000" cy="32408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23"/>
          <p:cNvSpPr txBox="1">
            <a:spLocks noGrp="1"/>
          </p:cNvSpPr>
          <p:nvPr>
            <p:ph type="title"/>
          </p:nvPr>
        </p:nvSpPr>
        <p:spPr>
          <a:xfrm>
            <a:off x="1303800" y="598575"/>
            <a:ext cx="7030500" cy="71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Property Sales By Year</a:t>
            </a:r>
            <a:endParaRPr sz="2400"/>
          </a:p>
        </p:txBody>
      </p:sp>
      <p:pic>
        <p:nvPicPr>
          <p:cNvPr id="336" name="Google Shape;336;p23"/>
          <p:cNvPicPr preferRelativeResize="0"/>
          <p:nvPr/>
        </p:nvPicPr>
        <p:blipFill>
          <a:blip r:embed="rId3">
            <a:alphaModFix/>
          </a:blip>
          <a:stretch>
            <a:fillRect/>
          </a:stretch>
        </p:blipFill>
        <p:spPr>
          <a:xfrm>
            <a:off x="1343025" y="1215900"/>
            <a:ext cx="7308978" cy="352912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4"/>
          <p:cNvSpPr txBox="1">
            <a:spLocks noGrp="1"/>
          </p:cNvSpPr>
          <p:nvPr>
            <p:ph type="title"/>
          </p:nvPr>
        </p:nvSpPr>
        <p:spPr>
          <a:xfrm>
            <a:off x="1303800" y="598575"/>
            <a:ext cx="7030500" cy="71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New Construction Projects By Year</a:t>
            </a:r>
            <a:endParaRPr sz="2400"/>
          </a:p>
        </p:txBody>
      </p:sp>
      <p:pic>
        <p:nvPicPr>
          <p:cNvPr id="342" name="Google Shape;342;p24"/>
          <p:cNvPicPr preferRelativeResize="0"/>
          <p:nvPr/>
        </p:nvPicPr>
        <p:blipFill>
          <a:blip r:embed="rId3">
            <a:alphaModFix/>
          </a:blip>
          <a:stretch>
            <a:fillRect/>
          </a:stretch>
        </p:blipFill>
        <p:spPr>
          <a:xfrm>
            <a:off x="1033475" y="1430250"/>
            <a:ext cx="7252037" cy="3529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5"/>
          <p:cNvSpPr txBox="1">
            <a:spLocks noGrp="1"/>
          </p:cNvSpPr>
          <p:nvPr>
            <p:ph type="title"/>
          </p:nvPr>
        </p:nvSpPr>
        <p:spPr>
          <a:xfrm>
            <a:off x="1311725" y="797025"/>
            <a:ext cx="2934900" cy="289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Are the new construction numbers for 2007-2008 possible?</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Based on historic population numbers, San Francisco had a large increase in population during the 2000-2010 period</a:t>
            </a:r>
            <a:endParaRPr sz="1200"/>
          </a:p>
        </p:txBody>
      </p:sp>
      <p:pic>
        <p:nvPicPr>
          <p:cNvPr id="348" name="Google Shape;348;p25"/>
          <p:cNvPicPr preferRelativeResize="0"/>
          <p:nvPr/>
        </p:nvPicPr>
        <p:blipFill>
          <a:blip r:embed="rId3">
            <a:alphaModFix/>
          </a:blip>
          <a:stretch>
            <a:fillRect/>
          </a:stretch>
        </p:blipFill>
        <p:spPr>
          <a:xfrm>
            <a:off x="4468825" y="729900"/>
            <a:ext cx="3395051" cy="35769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26"/>
          <p:cNvSpPr txBox="1">
            <a:spLocks noGrp="1"/>
          </p:cNvSpPr>
          <p:nvPr>
            <p:ph type="title"/>
          </p:nvPr>
        </p:nvSpPr>
        <p:spPr>
          <a:xfrm>
            <a:off x="1303800" y="598575"/>
            <a:ext cx="7030500" cy="71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Heat Map: Location of High Value Properties</a:t>
            </a:r>
            <a:endParaRPr sz="2400"/>
          </a:p>
        </p:txBody>
      </p:sp>
      <p:pic>
        <p:nvPicPr>
          <p:cNvPr id="354" name="Google Shape;354;p26"/>
          <p:cNvPicPr preferRelativeResize="0"/>
          <p:nvPr/>
        </p:nvPicPr>
        <p:blipFill>
          <a:blip r:embed="rId3">
            <a:alphaModFix/>
          </a:blip>
          <a:stretch>
            <a:fillRect/>
          </a:stretch>
        </p:blipFill>
        <p:spPr>
          <a:xfrm>
            <a:off x="2247900" y="1263525"/>
            <a:ext cx="4321378" cy="3529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27"/>
          <p:cNvSpPr txBox="1">
            <a:spLocks noGrp="1"/>
          </p:cNvSpPr>
          <p:nvPr>
            <p:ph type="title"/>
          </p:nvPr>
        </p:nvSpPr>
        <p:spPr>
          <a:xfrm>
            <a:off x="1303800" y="598575"/>
            <a:ext cx="7030500" cy="78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Observations Based on Property Sales Data</a:t>
            </a:r>
            <a:endParaRPr sz="2400"/>
          </a:p>
        </p:txBody>
      </p:sp>
      <p:sp>
        <p:nvSpPr>
          <p:cNvPr id="360" name="Google Shape;360;p27"/>
          <p:cNvSpPr txBox="1">
            <a:spLocks noGrp="1"/>
          </p:cNvSpPr>
          <p:nvPr>
            <p:ph type="body" idx="1"/>
          </p:nvPr>
        </p:nvSpPr>
        <p:spPr>
          <a:xfrm>
            <a:off x="1303800" y="1531950"/>
            <a:ext cx="7030500" cy="2674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District 2 (Marina/Presidio/Sea Cliff) has, by far, the highest average property prices of all Districts. Overall property values in this District are about 2.12 times more expensive than the average property in the City.</a:t>
            </a:r>
            <a:br>
              <a:rPr lang="en"/>
            </a:br>
            <a:endParaRPr/>
          </a:p>
          <a:p>
            <a:pPr marL="457200" lvl="0" indent="-311150" algn="l" rtl="0">
              <a:spcBef>
                <a:spcPts val="0"/>
              </a:spcBef>
              <a:spcAft>
                <a:spcPts val="0"/>
              </a:spcAft>
              <a:buSzPts val="1300"/>
              <a:buChar char="●"/>
            </a:pPr>
            <a:r>
              <a:rPr lang="en"/>
              <a:t>Districts 5, 6, 9 (SOMA, Mission, and Hayes Valley) experienced the greatest increase in average property values for the period considered. District 6 also had the greatest number of property sales in the years 2012-2015.</a:t>
            </a:r>
            <a:br>
              <a:rPr lang="en"/>
            </a:br>
            <a:endParaRPr/>
          </a:p>
          <a:p>
            <a:pPr marL="457200" lvl="0" indent="-311150" algn="l" rtl="0">
              <a:spcBef>
                <a:spcPts val="0"/>
              </a:spcBef>
              <a:spcAft>
                <a:spcPts val="0"/>
              </a:spcAft>
              <a:buSzPts val="1300"/>
              <a:buChar char="●"/>
            </a:pPr>
            <a:r>
              <a:rPr lang="en"/>
              <a:t>Districts 10 and 11  (Bayview, Ingleside, Outer Mission) have the lowest overall prices and experienced the lowest increase in property values. Properties in these districts are about 0.60 times less expensive than the average property in the City.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2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Police Department Calls By District</a:t>
            </a:r>
            <a:endParaRPr/>
          </a:p>
        </p:txBody>
      </p:sp>
      <p:sp>
        <p:nvSpPr>
          <p:cNvPr id="366" name="Google Shape;366;p28"/>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Defining Crime: </a:t>
            </a:r>
            <a:endParaRPr b="1"/>
          </a:p>
          <a:p>
            <a:pPr marL="457200" lvl="0" indent="-311150" algn="l" rtl="0">
              <a:spcBef>
                <a:spcPts val="1600"/>
              </a:spcBef>
              <a:spcAft>
                <a:spcPts val="0"/>
              </a:spcAft>
              <a:buSzPts val="1300"/>
              <a:buChar char="●"/>
            </a:pPr>
            <a:r>
              <a:rPr lang="en"/>
              <a:t>Crime number has been steady for 2006-2016 period</a:t>
            </a:r>
            <a:endParaRPr/>
          </a:p>
          <a:p>
            <a:pPr marL="914400" lvl="1" indent="-298450" algn="l" rtl="0">
              <a:spcBef>
                <a:spcPts val="0"/>
              </a:spcBef>
              <a:spcAft>
                <a:spcPts val="0"/>
              </a:spcAft>
              <a:buSzPts val="1100"/>
              <a:buChar char="○"/>
            </a:pPr>
            <a:r>
              <a:rPr lang="en"/>
              <a:t>Highest increase is in the Marina (30% from 2006 - 2016)</a:t>
            </a:r>
            <a:endParaRPr/>
          </a:p>
          <a:p>
            <a:pPr marL="914400" lvl="1" indent="-298450" algn="l" rtl="0">
              <a:spcBef>
                <a:spcPts val="0"/>
              </a:spcBef>
              <a:spcAft>
                <a:spcPts val="0"/>
              </a:spcAft>
              <a:buSzPts val="1100"/>
              <a:buChar char="○"/>
            </a:pPr>
            <a:r>
              <a:rPr lang="en"/>
              <a:t>Highest increase is in SOMA (60%)</a:t>
            </a:r>
            <a:endParaRPr/>
          </a:p>
          <a:p>
            <a:pPr marL="457200" lvl="0" indent="0" algn="l" rtl="0">
              <a:spcBef>
                <a:spcPts val="1600"/>
              </a:spcBef>
              <a:spcAft>
                <a:spcPts val="0"/>
              </a:spcAft>
              <a:buNone/>
            </a:pPr>
            <a:endParaRPr/>
          </a:p>
          <a:p>
            <a:pPr marL="457200" lvl="0" indent="-311150" algn="l" rtl="0">
              <a:spcBef>
                <a:spcPts val="1600"/>
              </a:spcBef>
              <a:spcAft>
                <a:spcPts val="0"/>
              </a:spcAft>
              <a:buSzPts val="1300"/>
              <a:buChar char="●"/>
            </a:pPr>
            <a:r>
              <a:rPr lang="en"/>
              <a:t>Overall, district 10 has the highest crime rate (Bayview and Portrero hills)</a:t>
            </a:r>
            <a:endParaRPr/>
          </a:p>
          <a:p>
            <a:pPr marL="457200" lvl="0" indent="-311150" algn="l" rtl="0">
              <a:spcBef>
                <a:spcPts val="0"/>
              </a:spcBef>
              <a:spcAft>
                <a:spcPts val="0"/>
              </a:spcAft>
              <a:buSzPts val="1300"/>
              <a:buChar char="●"/>
            </a:pPr>
            <a:r>
              <a:rPr lang="en"/>
              <a:t>Overall, district 7 has the lower crime rate (Outer mission)</a:t>
            </a:r>
            <a:endParaRPr/>
          </a:p>
          <a:p>
            <a:pPr marL="45720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District with the most crime / district with the least crime</a:t>
            </a:r>
            <a:endParaRPr/>
          </a:p>
        </p:txBody>
      </p:sp>
      <p:sp>
        <p:nvSpPr>
          <p:cNvPr id="372" name="Google Shape;372;p29"/>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0"/>
          <p:cNvSpPr txBox="1">
            <a:spLocks noGrp="1"/>
          </p:cNvSpPr>
          <p:nvPr>
            <p:ph type="title"/>
          </p:nvPr>
        </p:nvSpPr>
        <p:spPr>
          <a:xfrm>
            <a:off x="1303800" y="754075"/>
            <a:ext cx="7133700" cy="76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Citizen Complaints (311 Calls) By District</a:t>
            </a:r>
            <a:endParaRPr/>
          </a:p>
        </p:txBody>
      </p:sp>
      <p:sp>
        <p:nvSpPr>
          <p:cNvPr id="378" name="Google Shape;378;p30"/>
          <p:cNvSpPr txBox="1">
            <a:spLocks noGrp="1"/>
          </p:cNvSpPr>
          <p:nvPr>
            <p:ph type="body" idx="1"/>
          </p:nvPr>
        </p:nvSpPr>
        <p:spPr>
          <a:xfrm>
            <a:off x="1023950" y="1516075"/>
            <a:ext cx="7477200" cy="319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a:t>We analyzed the 311 Call Data by District and Year</a:t>
            </a:r>
            <a:br>
              <a:rPr lang="en" sz="1800" b="1"/>
            </a:br>
            <a:endParaRPr sz="1800" b="1"/>
          </a:p>
          <a:p>
            <a:pPr marL="457200" lvl="0" indent="-342900" algn="l" rtl="0">
              <a:spcBef>
                <a:spcPts val="0"/>
              </a:spcBef>
              <a:spcAft>
                <a:spcPts val="0"/>
              </a:spcAft>
              <a:buSzPts val="1800"/>
              <a:buChar char="●"/>
            </a:pPr>
            <a:r>
              <a:rPr lang="en" sz="1800" b="1"/>
              <a:t>We also looked at the different Complaints Type by Year. </a:t>
            </a:r>
            <a:br>
              <a:rPr lang="en" sz="1800" b="1"/>
            </a:br>
            <a:endParaRPr sz="1800" b="1"/>
          </a:p>
          <a:p>
            <a:pPr marL="457200" lvl="0" indent="-342900" algn="l" rtl="0">
              <a:spcBef>
                <a:spcPts val="0"/>
              </a:spcBef>
              <a:spcAft>
                <a:spcPts val="0"/>
              </a:spcAft>
              <a:buSzPts val="1800"/>
              <a:buChar char="●"/>
            </a:pPr>
            <a:r>
              <a:rPr lang="en" sz="1800" b="1"/>
              <a:t>Converting Date/Time data to Year in order to better group the results was very challenging.</a:t>
            </a:r>
            <a:br>
              <a:rPr lang="en" sz="1800" b="1"/>
            </a:br>
            <a:endParaRPr sz="1800" b="1"/>
          </a:p>
          <a:p>
            <a:pPr marL="457200" lvl="0" indent="-342900" algn="l" rtl="0">
              <a:spcBef>
                <a:spcPts val="0"/>
              </a:spcBef>
              <a:spcAft>
                <a:spcPts val="0"/>
              </a:spcAft>
              <a:buSzPts val="1800"/>
              <a:buChar char="●"/>
            </a:pPr>
            <a:r>
              <a:rPr lang="en" sz="1800" b="1"/>
              <a:t>The number of complaints per year increased significantly in the 2006-2016 period.</a:t>
            </a:r>
            <a:br>
              <a:rPr lang="en" sz="1800" b="1"/>
            </a:b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1"/>
          <p:cNvSpPr txBox="1">
            <a:spLocks noGrp="1"/>
          </p:cNvSpPr>
          <p:nvPr>
            <p:ph type="title"/>
          </p:nvPr>
        </p:nvSpPr>
        <p:spPr>
          <a:xfrm>
            <a:off x="1303800" y="754075"/>
            <a:ext cx="7133700" cy="76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Citizen Complaints (311 Calls) By District</a:t>
            </a:r>
            <a:endParaRPr sz="2400"/>
          </a:p>
        </p:txBody>
      </p:sp>
      <p:pic>
        <p:nvPicPr>
          <p:cNvPr id="384" name="Google Shape;384;p31"/>
          <p:cNvPicPr preferRelativeResize="0"/>
          <p:nvPr/>
        </p:nvPicPr>
        <p:blipFill>
          <a:blip r:embed="rId3">
            <a:alphaModFix/>
          </a:blip>
          <a:stretch>
            <a:fillRect/>
          </a:stretch>
        </p:blipFill>
        <p:spPr>
          <a:xfrm>
            <a:off x="1303800" y="1392875"/>
            <a:ext cx="7236950" cy="3409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Are housing prices affected by adverse quality of life issues?</a:t>
            </a:r>
            <a:br>
              <a:rPr lang="en"/>
            </a:br>
            <a:endParaRPr/>
          </a:p>
          <a:p>
            <a:pPr marL="0" lvl="0" indent="0" algn="l" rtl="0">
              <a:spcBef>
                <a:spcPts val="0"/>
              </a:spcBef>
              <a:spcAft>
                <a:spcPts val="0"/>
              </a:spcAft>
              <a:buNone/>
            </a:pPr>
            <a:r>
              <a:rPr lang="en"/>
              <a:t>Are there significant differences among different neighborhoods?</a:t>
            </a:r>
            <a:br>
              <a:rPr lang="en"/>
            </a:br>
            <a:endParaRPr/>
          </a:p>
          <a:p>
            <a:pPr marL="0" lvl="0" indent="0" algn="l" rtl="0">
              <a:spcBef>
                <a:spcPts val="0"/>
              </a:spcBef>
              <a:spcAft>
                <a:spcPts val="0"/>
              </a:spcAft>
              <a:buNone/>
            </a:pPr>
            <a:r>
              <a:rPr lang="en"/>
              <a:t>Have issues affecting different neighborhoods changed over the years?</a:t>
            </a:r>
            <a:endParaRPr/>
          </a:p>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2"/>
          <p:cNvSpPr txBox="1">
            <a:spLocks noGrp="1"/>
          </p:cNvSpPr>
          <p:nvPr>
            <p:ph type="title"/>
          </p:nvPr>
        </p:nvSpPr>
        <p:spPr>
          <a:xfrm>
            <a:off x="1303800" y="754075"/>
            <a:ext cx="7133700" cy="76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Citizen Complaints (311 Calls) By District</a:t>
            </a:r>
            <a:endParaRPr sz="2400"/>
          </a:p>
        </p:txBody>
      </p:sp>
      <p:pic>
        <p:nvPicPr>
          <p:cNvPr id="390" name="Google Shape;390;p32"/>
          <p:cNvPicPr preferRelativeResize="0"/>
          <p:nvPr/>
        </p:nvPicPr>
        <p:blipFill>
          <a:blip r:embed="rId3">
            <a:alphaModFix/>
          </a:blip>
          <a:stretch>
            <a:fillRect/>
          </a:stretch>
        </p:blipFill>
        <p:spPr>
          <a:xfrm>
            <a:off x="1557325" y="1444625"/>
            <a:ext cx="6733250" cy="3429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33"/>
          <p:cNvSpPr txBox="1">
            <a:spLocks noGrp="1"/>
          </p:cNvSpPr>
          <p:nvPr>
            <p:ph type="title"/>
          </p:nvPr>
        </p:nvSpPr>
        <p:spPr>
          <a:xfrm>
            <a:off x="1603375" y="566825"/>
            <a:ext cx="62706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Citizen Complaints by Category </a:t>
            </a:r>
            <a:endParaRPr sz="2400"/>
          </a:p>
        </p:txBody>
      </p:sp>
      <p:pic>
        <p:nvPicPr>
          <p:cNvPr id="396" name="Google Shape;396;p33"/>
          <p:cNvPicPr preferRelativeResize="0"/>
          <p:nvPr/>
        </p:nvPicPr>
        <p:blipFill>
          <a:blip r:embed="rId3">
            <a:alphaModFix/>
          </a:blip>
          <a:stretch>
            <a:fillRect/>
          </a:stretch>
        </p:blipFill>
        <p:spPr>
          <a:xfrm>
            <a:off x="1617201" y="1242275"/>
            <a:ext cx="6931498" cy="36334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4"/>
          <p:cNvSpPr txBox="1">
            <a:spLocks noGrp="1"/>
          </p:cNvSpPr>
          <p:nvPr>
            <p:ph type="title"/>
          </p:nvPr>
        </p:nvSpPr>
        <p:spPr>
          <a:xfrm>
            <a:off x="1303800" y="598575"/>
            <a:ext cx="70305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Citizen Complaints by Category (2018)</a:t>
            </a:r>
            <a:endParaRPr/>
          </a:p>
        </p:txBody>
      </p:sp>
      <p:pic>
        <p:nvPicPr>
          <p:cNvPr id="402" name="Google Shape;402;p34"/>
          <p:cNvPicPr preferRelativeResize="0"/>
          <p:nvPr/>
        </p:nvPicPr>
        <p:blipFill>
          <a:blip r:embed="rId3">
            <a:alphaModFix/>
          </a:blip>
          <a:stretch>
            <a:fillRect/>
          </a:stretch>
        </p:blipFill>
        <p:spPr>
          <a:xfrm>
            <a:off x="2104511" y="1122950"/>
            <a:ext cx="4934976" cy="36935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35"/>
          <p:cNvSpPr txBox="1">
            <a:spLocks noGrp="1"/>
          </p:cNvSpPr>
          <p:nvPr>
            <p:ph type="title"/>
          </p:nvPr>
        </p:nvSpPr>
        <p:spPr>
          <a:xfrm>
            <a:off x="1303800" y="598575"/>
            <a:ext cx="70305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Heat Map: Location of 311 Calls (2018)</a:t>
            </a:r>
            <a:endParaRPr/>
          </a:p>
        </p:txBody>
      </p:sp>
      <p:pic>
        <p:nvPicPr>
          <p:cNvPr id="408" name="Google Shape;408;p35"/>
          <p:cNvPicPr preferRelativeResize="0"/>
          <p:nvPr/>
        </p:nvPicPr>
        <p:blipFill>
          <a:blip r:embed="rId3">
            <a:alphaModFix/>
          </a:blip>
          <a:stretch>
            <a:fillRect/>
          </a:stretch>
        </p:blipFill>
        <p:spPr>
          <a:xfrm>
            <a:off x="2178875" y="1221975"/>
            <a:ext cx="4148841" cy="36167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36"/>
          <p:cNvSpPr txBox="1">
            <a:spLocks noGrp="1"/>
          </p:cNvSpPr>
          <p:nvPr>
            <p:ph type="title"/>
          </p:nvPr>
        </p:nvSpPr>
        <p:spPr>
          <a:xfrm>
            <a:off x="1303800" y="754075"/>
            <a:ext cx="7133700" cy="76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Citizen Complaints (311 Calls) By District</a:t>
            </a:r>
            <a:endParaRPr/>
          </a:p>
        </p:txBody>
      </p:sp>
      <p:sp>
        <p:nvSpPr>
          <p:cNvPr id="414" name="Google Shape;414;p36"/>
          <p:cNvSpPr txBox="1">
            <a:spLocks noGrp="1"/>
          </p:cNvSpPr>
          <p:nvPr>
            <p:ph type="body" idx="1"/>
          </p:nvPr>
        </p:nvSpPr>
        <p:spPr>
          <a:xfrm>
            <a:off x="1023950" y="1516075"/>
            <a:ext cx="7477200" cy="31989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b="1"/>
              <a:t>Overall, District 6 (SOMA) has the highest number of complaints per year.</a:t>
            </a:r>
            <a:br>
              <a:rPr lang="en" b="1"/>
            </a:br>
            <a:endParaRPr b="1"/>
          </a:p>
          <a:p>
            <a:pPr marL="457200" lvl="0" indent="-311150" algn="l" rtl="0">
              <a:spcBef>
                <a:spcPts val="0"/>
              </a:spcBef>
              <a:spcAft>
                <a:spcPts val="0"/>
              </a:spcAft>
              <a:buSzPts val="1300"/>
              <a:buChar char="●"/>
            </a:pPr>
            <a:r>
              <a:rPr lang="en" b="1"/>
              <a:t>District 6 also has the greatest increase in calls year after year. The number of calls in 2018 were </a:t>
            </a:r>
            <a:r>
              <a:rPr lang="en" b="1">
                <a:solidFill>
                  <a:srgbClr val="FF0000"/>
                </a:solidFill>
              </a:rPr>
              <a:t>15.64</a:t>
            </a:r>
            <a:r>
              <a:rPr lang="en" b="1"/>
              <a:t> times greater than in 2008.</a:t>
            </a:r>
            <a:br>
              <a:rPr lang="en" b="1"/>
            </a:br>
            <a:endParaRPr b="1"/>
          </a:p>
          <a:p>
            <a:pPr marL="457200" lvl="0" indent="-311150" algn="l" rtl="0">
              <a:spcBef>
                <a:spcPts val="0"/>
              </a:spcBef>
              <a:spcAft>
                <a:spcPts val="0"/>
              </a:spcAft>
              <a:buSzPts val="1300"/>
              <a:buChar char="●"/>
            </a:pPr>
            <a:r>
              <a:rPr lang="en" b="1"/>
              <a:t>Overall, District 7 (West Portal) has the lowest number of complaints.</a:t>
            </a:r>
            <a:br>
              <a:rPr lang="en" b="1"/>
            </a:br>
            <a:endParaRPr b="1"/>
          </a:p>
          <a:p>
            <a:pPr marL="457200" lvl="0" indent="-311150" algn="l" rtl="0">
              <a:spcBef>
                <a:spcPts val="0"/>
              </a:spcBef>
              <a:spcAft>
                <a:spcPts val="0"/>
              </a:spcAft>
              <a:buSzPts val="1300"/>
              <a:buChar char="●"/>
            </a:pPr>
            <a:r>
              <a:rPr lang="en" b="1"/>
              <a:t>By far the largest share of complaints is for Street Cleaning. </a:t>
            </a:r>
            <a:br>
              <a:rPr lang="en" b="1"/>
            </a:br>
            <a:endParaRPr b="1"/>
          </a:p>
          <a:p>
            <a:pPr marL="457200" lvl="0" indent="-311150" algn="l" rtl="0">
              <a:spcBef>
                <a:spcPts val="0"/>
              </a:spcBef>
              <a:spcAft>
                <a:spcPts val="0"/>
              </a:spcAft>
              <a:buSzPts val="1300"/>
              <a:buChar char="●"/>
            </a:pPr>
            <a:r>
              <a:rPr lang="en" b="1"/>
              <a:t>Homeless Encampments and Grafitti are the second most type of service request as of 2014.</a:t>
            </a:r>
            <a:endParaRPr b="1"/>
          </a:p>
          <a:p>
            <a:pPr marL="0" lvl="0" indent="0" algn="l" rtl="0">
              <a:spcBef>
                <a:spcPts val="1600"/>
              </a:spcBef>
              <a:spcAft>
                <a:spcPts val="160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37"/>
          <p:cNvSpPr txBox="1">
            <a:spLocks noGrp="1"/>
          </p:cNvSpPr>
          <p:nvPr>
            <p:ph type="title"/>
          </p:nvPr>
        </p:nvSpPr>
        <p:spPr>
          <a:xfrm>
            <a:off x="1303800" y="754075"/>
            <a:ext cx="7133700" cy="76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Fire Department Calls By District</a:t>
            </a:r>
            <a:endParaRPr/>
          </a:p>
        </p:txBody>
      </p:sp>
      <p:sp>
        <p:nvSpPr>
          <p:cNvPr id="420" name="Google Shape;420;p37"/>
          <p:cNvSpPr txBox="1">
            <a:spLocks noGrp="1"/>
          </p:cNvSpPr>
          <p:nvPr>
            <p:ph type="body" idx="1"/>
          </p:nvPr>
        </p:nvSpPr>
        <p:spPr>
          <a:xfrm>
            <a:off x="1023950" y="1516075"/>
            <a:ext cx="7477200" cy="31989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 sz="1800" b="1"/>
              <a:t>Large data set (1.94 GB)</a:t>
            </a:r>
            <a:endParaRPr sz="1800" b="1"/>
          </a:p>
          <a:p>
            <a:pPr marL="457200" lvl="0" indent="-342900" algn="l" rtl="0">
              <a:lnSpc>
                <a:spcPct val="150000"/>
              </a:lnSpc>
              <a:spcBef>
                <a:spcPts val="0"/>
              </a:spcBef>
              <a:spcAft>
                <a:spcPts val="0"/>
              </a:spcAft>
              <a:buSzPts val="1800"/>
              <a:buChar char="●"/>
            </a:pPr>
            <a:r>
              <a:rPr lang="en" sz="1800" b="1"/>
              <a:t>Removed duplicate Incident Numbers and converted a DateTime column into a Year column</a:t>
            </a:r>
            <a:endParaRPr sz="1800" b="1"/>
          </a:p>
          <a:p>
            <a:pPr marL="457200" lvl="0" indent="-342900" algn="l" rtl="0">
              <a:lnSpc>
                <a:spcPct val="150000"/>
              </a:lnSpc>
              <a:spcBef>
                <a:spcPts val="0"/>
              </a:spcBef>
              <a:spcAft>
                <a:spcPts val="0"/>
              </a:spcAft>
              <a:buSzPts val="1800"/>
              <a:buChar char="●"/>
            </a:pPr>
            <a:r>
              <a:rPr lang="en" sz="1800" b="1"/>
              <a:t>Analyzed the Fire Department Call Data by District and Year</a:t>
            </a:r>
            <a:endParaRPr sz="1800" b="1"/>
          </a:p>
          <a:p>
            <a:pPr marL="457200" lvl="0" indent="-342900" algn="l" rtl="0">
              <a:lnSpc>
                <a:spcPct val="150000"/>
              </a:lnSpc>
              <a:spcBef>
                <a:spcPts val="0"/>
              </a:spcBef>
              <a:spcAft>
                <a:spcPts val="0"/>
              </a:spcAft>
              <a:buSzPts val="1800"/>
              <a:buChar char="●"/>
            </a:pPr>
            <a:r>
              <a:rPr lang="en" sz="1800" b="1"/>
              <a:t>Looked at the different Call Type Groups by Year</a:t>
            </a:r>
            <a:endParaRPr sz="1800" b="1"/>
          </a:p>
          <a:p>
            <a:pPr marL="457200" lvl="0" indent="-342900" algn="l" rtl="0">
              <a:lnSpc>
                <a:spcPct val="150000"/>
              </a:lnSpc>
              <a:spcBef>
                <a:spcPts val="0"/>
              </a:spcBef>
              <a:spcAft>
                <a:spcPts val="0"/>
              </a:spcAft>
              <a:buSzPts val="1800"/>
              <a:buChar char="●"/>
            </a:pPr>
            <a:r>
              <a:rPr lang="en" sz="1800" b="1"/>
              <a:t>The number of calls per year increased significantly in the 2012-2018 period</a:t>
            </a:r>
            <a:endParaRPr sz="18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Fire Department Calls By Year</a:t>
            </a:r>
            <a:endParaRPr sz="2400"/>
          </a:p>
        </p:txBody>
      </p:sp>
      <p:pic>
        <p:nvPicPr>
          <p:cNvPr id="426" name="Google Shape;426;p38"/>
          <p:cNvPicPr preferRelativeResize="0"/>
          <p:nvPr/>
        </p:nvPicPr>
        <p:blipFill rotWithShape="1">
          <a:blip r:embed="rId3">
            <a:alphaModFix/>
          </a:blip>
          <a:srcRect r="1845"/>
          <a:stretch/>
        </p:blipFill>
        <p:spPr>
          <a:xfrm>
            <a:off x="1303800" y="1349400"/>
            <a:ext cx="6213024" cy="352425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3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Fire Department Calls By Category</a:t>
            </a:r>
            <a:endParaRPr sz="2400"/>
          </a:p>
        </p:txBody>
      </p:sp>
      <p:pic>
        <p:nvPicPr>
          <p:cNvPr id="432" name="Google Shape;432;p39"/>
          <p:cNvPicPr preferRelativeResize="0"/>
          <p:nvPr/>
        </p:nvPicPr>
        <p:blipFill>
          <a:blip r:embed="rId3">
            <a:alphaModFix/>
          </a:blip>
          <a:stretch>
            <a:fillRect/>
          </a:stretch>
        </p:blipFill>
        <p:spPr>
          <a:xfrm>
            <a:off x="1395550" y="1227925"/>
            <a:ext cx="6352900" cy="33939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4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Fire Department Calls By District</a:t>
            </a:r>
            <a:endParaRPr/>
          </a:p>
        </p:txBody>
      </p:sp>
      <p:sp>
        <p:nvSpPr>
          <p:cNvPr id="438" name="Google Shape;438;p40"/>
          <p:cNvSpPr txBox="1">
            <a:spLocks noGrp="1"/>
          </p:cNvSpPr>
          <p:nvPr>
            <p:ph type="body" idx="1"/>
          </p:nvPr>
        </p:nvSpPr>
        <p:spPr>
          <a:xfrm>
            <a:off x="1303800" y="1444075"/>
            <a:ext cx="7351800" cy="3429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Medical Incidents are the top reason for Fire Department calls.</a:t>
            </a:r>
            <a:br>
              <a:rPr lang="en" sz="1800"/>
            </a:br>
            <a:endParaRPr sz="1800"/>
          </a:p>
          <a:p>
            <a:pPr marL="457200" lvl="0" indent="-342900" algn="l" rtl="0">
              <a:spcBef>
                <a:spcPts val="0"/>
              </a:spcBef>
              <a:spcAft>
                <a:spcPts val="0"/>
              </a:spcAft>
              <a:buSzPts val="1800"/>
              <a:buChar char="●"/>
            </a:pPr>
            <a:r>
              <a:rPr lang="en" sz="1800"/>
              <a:t>Over time, fire department calls have been increasing in Non Life-Threatening and Potentially Life-Threatening categories.</a:t>
            </a:r>
            <a:br>
              <a:rPr lang="en" sz="1800"/>
            </a:br>
            <a:endParaRPr sz="1800"/>
          </a:p>
          <a:p>
            <a:pPr marL="457200" lvl="0" indent="-342900" algn="l" rtl="0">
              <a:spcBef>
                <a:spcPts val="0"/>
              </a:spcBef>
              <a:spcAft>
                <a:spcPts val="0"/>
              </a:spcAft>
              <a:buSzPts val="1800"/>
              <a:buChar char="●"/>
            </a:pPr>
            <a:r>
              <a:rPr lang="en" sz="1800"/>
              <a:t>Alarm and Fire calls have remained steady.</a:t>
            </a:r>
            <a:br>
              <a:rPr lang="en" sz="1800"/>
            </a:br>
            <a:endParaRPr sz="1800"/>
          </a:p>
          <a:p>
            <a:pPr marL="457200" lvl="0" indent="-342900" algn="l" rtl="0">
              <a:spcBef>
                <a:spcPts val="0"/>
              </a:spcBef>
              <a:spcAft>
                <a:spcPts val="0"/>
              </a:spcAft>
              <a:buSzPts val="1800"/>
              <a:buChar char="●"/>
            </a:pPr>
            <a:r>
              <a:rPr lang="en" sz="1800"/>
              <a:t>Most Fire Department calls are in Districts 3, 5, and 6</a:t>
            </a:r>
            <a:endParaRPr sz="1800"/>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4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Fire Department Calls by District</a:t>
            </a:r>
            <a:endParaRPr/>
          </a:p>
        </p:txBody>
      </p:sp>
      <p:pic>
        <p:nvPicPr>
          <p:cNvPr id="444" name="Google Shape;444;p41"/>
          <p:cNvPicPr preferRelativeResize="0"/>
          <p:nvPr/>
        </p:nvPicPr>
        <p:blipFill rotWithShape="1">
          <a:blip r:embed="rId3">
            <a:alphaModFix/>
          </a:blip>
          <a:srcRect l="60873"/>
          <a:stretch/>
        </p:blipFill>
        <p:spPr>
          <a:xfrm>
            <a:off x="6876575" y="1597863"/>
            <a:ext cx="1652024" cy="1517875"/>
          </a:xfrm>
          <a:prstGeom prst="rect">
            <a:avLst/>
          </a:prstGeom>
          <a:noFill/>
          <a:ln>
            <a:noFill/>
          </a:ln>
        </p:spPr>
      </p:pic>
      <p:pic>
        <p:nvPicPr>
          <p:cNvPr id="445" name="Google Shape;445;p41"/>
          <p:cNvPicPr preferRelativeResize="0"/>
          <p:nvPr/>
        </p:nvPicPr>
        <p:blipFill rotWithShape="1">
          <a:blip r:embed="rId3">
            <a:alphaModFix/>
          </a:blip>
          <a:srcRect r="43039"/>
          <a:stretch/>
        </p:blipFill>
        <p:spPr>
          <a:xfrm>
            <a:off x="1349375" y="1392875"/>
            <a:ext cx="5191126" cy="33855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General Insights </a:t>
            </a:r>
            <a:endParaRPr/>
          </a:p>
        </p:txBody>
      </p:sp>
      <p:sp>
        <p:nvSpPr>
          <p:cNvPr id="289" name="Google Shape;289;p15"/>
          <p:cNvSpPr txBox="1">
            <a:spLocks noGrp="1"/>
          </p:cNvSpPr>
          <p:nvPr>
            <p:ph type="body" idx="1"/>
          </p:nvPr>
        </p:nvSpPr>
        <p:spPr>
          <a:xfrm>
            <a:off x="1303800" y="1301750"/>
            <a:ext cx="7030500" cy="32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of 2018, San Francisco had an estimated population of 883,000 people. Since the last US Census in 2010, the City has experienced over 10% in population growth. How has this population affected different neighborhoods? </a:t>
            </a:r>
            <a:br>
              <a:rPr lang="en"/>
            </a:br>
            <a:br>
              <a:rPr lang="en"/>
            </a:br>
            <a:r>
              <a:rPr lang="en"/>
              <a:t>Our analysis was limited to four different metrics: Housing Prices, Policy Activity, Fire Activity and General Citizens Complaints (311).</a:t>
            </a:r>
            <a:endParaRPr/>
          </a:p>
          <a:p>
            <a:pPr marL="457200" lvl="0" indent="-311150" algn="l" rtl="0">
              <a:spcBef>
                <a:spcPts val="1600"/>
              </a:spcBef>
              <a:spcAft>
                <a:spcPts val="0"/>
              </a:spcAft>
              <a:buSzPts val="1300"/>
              <a:buChar char="●"/>
            </a:pPr>
            <a:r>
              <a:rPr lang="en"/>
              <a:t>Houses prices have increased in all neighborhoods. </a:t>
            </a:r>
            <a:endParaRPr/>
          </a:p>
          <a:p>
            <a:pPr marL="457200" lvl="0" indent="-311150" algn="l" rtl="0">
              <a:spcBef>
                <a:spcPts val="0"/>
              </a:spcBef>
              <a:spcAft>
                <a:spcPts val="0"/>
              </a:spcAft>
              <a:buSzPts val="1300"/>
              <a:buChar char="●"/>
            </a:pPr>
            <a:r>
              <a:rPr lang="en"/>
              <a:t>Police activity has remain fairly steady</a:t>
            </a:r>
            <a:endParaRPr/>
          </a:p>
          <a:p>
            <a:pPr marL="457200" lvl="0" indent="-311150" algn="l" rtl="0">
              <a:spcBef>
                <a:spcPts val="0"/>
              </a:spcBef>
              <a:spcAft>
                <a:spcPts val="0"/>
              </a:spcAft>
              <a:buSzPts val="1300"/>
              <a:buChar char="●"/>
            </a:pPr>
            <a:r>
              <a:rPr lang="en"/>
              <a:t>311 complaints have increased dramatically </a:t>
            </a:r>
            <a:endParaRPr/>
          </a:p>
          <a:p>
            <a:pPr marL="457200" lvl="0" indent="-311150" algn="l" rtl="0">
              <a:spcBef>
                <a:spcPts val="0"/>
              </a:spcBef>
              <a:spcAft>
                <a:spcPts val="0"/>
              </a:spcAft>
              <a:buSzPts val="1300"/>
              <a:buChar char="●"/>
            </a:pPr>
            <a:r>
              <a:rPr lang="en"/>
              <a:t>Fire activity has increased significantly (due to a large increase in medical calls) </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4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Fire Department Calls by District</a:t>
            </a:r>
            <a:endParaRPr/>
          </a:p>
        </p:txBody>
      </p:sp>
      <p:pic>
        <p:nvPicPr>
          <p:cNvPr id="451" name="Google Shape;451;p42"/>
          <p:cNvPicPr preferRelativeResize="0"/>
          <p:nvPr/>
        </p:nvPicPr>
        <p:blipFill>
          <a:blip r:embed="rId3">
            <a:alphaModFix/>
          </a:blip>
          <a:stretch>
            <a:fillRect/>
          </a:stretch>
        </p:blipFill>
        <p:spPr>
          <a:xfrm>
            <a:off x="1455750" y="1412875"/>
            <a:ext cx="6767500" cy="33813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District 6 (most fire) compared to District 6 in crime</a:t>
            </a:r>
            <a:endParaRPr/>
          </a:p>
        </p:txBody>
      </p:sp>
      <p:pic>
        <p:nvPicPr>
          <p:cNvPr id="457" name="Google Shape;457;p43"/>
          <p:cNvPicPr preferRelativeResize="0"/>
          <p:nvPr/>
        </p:nvPicPr>
        <p:blipFill>
          <a:blip r:embed="rId3">
            <a:alphaModFix/>
          </a:blip>
          <a:stretch>
            <a:fillRect/>
          </a:stretch>
        </p:blipFill>
        <p:spPr>
          <a:xfrm>
            <a:off x="4028275" y="1596273"/>
            <a:ext cx="4522450" cy="1625775"/>
          </a:xfrm>
          <a:prstGeom prst="rect">
            <a:avLst/>
          </a:prstGeom>
          <a:noFill/>
          <a:ln>
            <a:noFill/>
          </a:ln>
        </p:spPr>
      </p:pic>
      <p:sp>
        <p:nvSpPr>
          <p:cNvPr id="458" name="Google Shape;458;p43"/>
          <p:cNvSpPr txBox="1">
            <a:spLocks noGrp="1"/>
          </p:cNvSpPr>
          <p:nvPr>
            <p:ph type="body" idx="1"/>
          </p:nvPr>
        </p:nvSpPr>
        <p:spPr>
          <a:xfrm>
            <a:off x="4906750" y="3081475"/>
            <a:ext cx="3549300" cy="1862100"/>
          </a:xfrm>
          <a:prstGeom prst="rect">
            <a:avLst/>
          </a:prstGeom>
        </p:spPr>
        <p:txBody>
          <a:bodyPr spcFirstLastPara="1" wrap="square" lIns="91425" tIns="91425" rIns="91425" bIns="91425" anchor="t" anchorCtr="0">
            <a:noAutofit/>
          </a:bodyPr>
          <a:lstStyle/>
          <a:p>
            <a:pPr marL="457200" marR="0" lvl="0" indent="0" algn="l" rtl="0">
              <a:lnSpc>
                <a:spcPct val="115000"/>
              </a:lnSpc>
              <a:spcBef>
                <a:spcPts val="0"/>
              </a:spcBef>
              <a:spcAft>
                <a:spcPts val="0"/>
              </a:spcAft>
              <a:buNone/>
            </a:pPr>
            <a:endParaRPr/>
          </a:p>
          <a:p>
            <a:pPr marL="457200" marR="0" lvl="0" indent="-311150" algn="l" rtl="0">
              <a:lnSpc>
                <a:spcPct val="115000"/>
              </a:lnSpc>
              <a:spcBef>
                <a:spcPts val="1600"/>
              </a:spcBef>
              <a:spcAft>
                <a:spcPts val="0"/>
              </a:spcAft>
              <a:buSzPts val="1300"/>
              <a:buChar char="●"/>
            </a:pPr>
            <a:r>
              <a:rPr lang="en"/>
              <a:t>Pic of the 311 Calls increasing</a:t>
            </a:r>
            <a:endParaRPr/>
          </a:p>
          <a:p>
            <a:pPr marL="457200" marR="0" lvl="0" indent="-311150" algn="l" rtl="0">
              <a:lnSpc>
                <a:spcPct val="115000"/>
              </a:lnSpc>
              <a:spcBef>
                <a:spcPts val="0"/>
              </a:spcBef>
              <a:spcAft>
                <a:spcPts val="0"/>
              </a:spcAft>
              <a:buSzPts val="1300"/>
              <a:buChar char="●"/>
            </a:pPr>
            <a:r>
              <a:rPr lang="en"/>
              <a:t>Pic of Crime being steady</a:t>
            </a:r>
            <a:endParaRPr/>
          </a:p>
          <a:p>
            <a:pPr marL="457200" marR="0" lvl="0" indent="-311150" algn="l" rtl="0">
              <a:lnSpc>
                <a:spcPct val="115000"/>
              </a:lnSpc>
              <a:spcBef>
                <a:spcPts val="0"/>
              </a:spcBef>
              <a:spcAft>
                <a:spcPts val="0"/>
              </a:spcAft>
              <a:buSzPts val="1300"/>
              <a:buChar char="●"/>
            </a:pPr>
            <a:r>
              <a:rPr lang="en"/>
              <a:t>Pic of District 6 Housing Price Trend) which  is high</a:t>
            </a:r>
            <a:endParaRPr/>
          </a:p>
          <a:p>
            <a:pPr marL="0" marR="0" lvl="0" indent="0" algn="l" rtl="0">
              <a:lnSpc>
                <a:spcPct val="115000"/>
              </a:lnSpc>
              <a:spcBef>
                <a:spcPts val="1600"/>
              </a:spcBef>
              <a:spcAft>
                <a:spcPts val="0"/>
              </a:spcAft>
              <a:buNone/>
            </a:pPr>
            <a:endParaRPr/>
          </a:p>
          <a:p>
            <a:pPr marL="45720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459" name="Google Shape;459;p43"/>
          <p:cNvSpPr txBox="1">
            <a:spLocks noGrp="1"/>
          </p:cNvSpPr>
          <p:nvPr>
            <p:ph type="body" idx="1"/>
          </p:nvPr>
        </p:nvSpPr>
        <p:spPr>
          <a:xfrm>
            <a:off x="215975" y="2040875"/>
            <a:ext cx="3549300" cy="2541600"/>
          </a:xfrm>
          <a:prstGeom prst="rect">
            <a:avLst/>
          </a:prstGeom>
        </p:spPr>
        <p:txBody>
          <a:bodyPr spcFirstLastPara="1" wrap="square" lIns="91425" tIns="91425" rIns="91425" bIns="91425" anchor="t" anchorCtr="0">
            <a:noAutofit/>
          </a:bodyPr>
          <a:lstStyle/>
          <a:p>
            <a:pPr marL="457200" marR="0" lvl="0" indent="-311150" algn="l" rtl="0">
              <a:lnSpc>
                <a:spcPct val="115000"/>
              </a:lnSpc>
              <a:spcBef>
                <a:spcPts val="0"/>
              </a:spcBef>
              <a:spcAft>
                <a:spcPts val="0"/>
              </a:spcAft>
              <a:buClr>
                <a:schemeClr val="dk2"/>
              </a:buClr>
              <a:buSzPts val="1300"/>
              <a:buFont typeface="Nunito"/>
              <a:buChar char="●"/>
            </a:pPr>
            <a:r>
              <a:rPr lang="en"/>
              <a:t>District 6 has had an x% amount of increase in over time</a:t>
            </a:r>
            <a:endParaRPr/>
          </a:p>
          <a:p>
            <a:pPr marL="457200" marR="0" lvl="0" indent="-311150" algn="l" rtl="0">
              <a:lnSpc>
                <a:spcPct val="115000"/>
              </a:lnSpc>
              <a:spcBef>
                <a:spcPts val="0"/>
              </a:spcBef>
              <a:spcAft>
                <a:spcPts val="0"/>
              </a:spcAft>
              <a:buSzPts val="1300"/>
              <a:buChar char="●"/>
            </a:pPr>
            <a:r>
              <a:rPr lang="en"/>
              <a:t>311 calls have been increasing </a:t>
            </a:r>
            <a:endParaRPr/>
          </a:p>
          <a:p>
            <a:pPr marL="457200" marR="0" lvl="0" indent="-311150" algn="l" rtl="0">
              <a:lnSpc>
                <a:spcPct val="115000"/>
              </a:lnSpc>
              <a:spcBef>
                <a:spcPts val="0"/>
              </a:spcBef>
              <a:spcAft>
                <a:spcPts val="0"/>
              </a:spcAft>
              <a:buSzPts val="1300"/>
              <a:buChar char="●"/>
            </a:pPr>
            <a:r>
              <a:rPr lang="en"/>
              <a:t>Crime has been steady</a:t>
            </a:r>
            <a:endParaRPr/>
          </a:p>
          <a:p>
            <a:pPr marL="457200" marR="0" lvl="0" indent="-311150" algn="l" rtl="0">
              <a:lnSpc>
                <a:spcPct val="115000"/>
              </a:lnSpc>
              <a:spcBef>
                <a:spcPts val="0"/>
              </a:spcBef>
              <a:spcAft>
                <a:spcPts val="0"/>
              </a:spcAft>
              <a:buSzPts val="1300"/>
              <a:buChar char="●"/>
            </a:pPr>
            <a:r>
              <a:rPr lang="en"/>
              <a:t>Housing has increasing so Fire Department Calls and calls do not affect housing price (since this had the greatest increase)</a:t>
            </a:r>
            <a:endParaRPr/>
          </a:p>
          <a:p>
            <a:pPr marL="0" marR="0" lvl="0" indent="0" algn="l" rtl="0">
              <a:lnSpc>
                <a:spcPct val="115000"/>
              </a:lnSpc>
              <a:spcBef>
                <a:spcPts val="1600"/>
              </a:spcBef>
              <a:spcAft>
                <a:spcPts val="0"/>
              </a:spcAft>
              <a:buNone/>
            </a:pPr>
            <a:endParaRPr/>
          </a:p>
          <a:p>
            <a:pPr marL="45720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4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District 6 (most fire) compared to District 6 in crime</a:t>
            </a:r>
            <a:endParaRPr/>
          </a:p>
        </p:txBody>
      </p:sp>
      <p:pic>
        <p:nvPicPr>
          <p:cNvPr id="465" name="Google Shape;465;p44"/>
          <p:cNvPicPr preferRelativeResize="0"/>
          <p:nvPr/>
        </p:nvPicPr>
        <p:blipFill>
          <a:blip r:embed="rId3">
            <a:alphaModFix/>
          </a:blip>
          <a:stretch>
            <a:fillRect/>
          </a:stretch>
        </p:blipFill>
        <p:spPr>
          <a:xfrm>
            <a:off x="4028275" y="1596273"/>
            <a:ext cx="4522450" cy="1625775"/>
          </a:xfrm>
          <a:prstGeom prst="rect">
            <a:avLst/>
          </a:prstGeom>
          <a:noFill/>
          <a:ln>
            <a:noFill/>
          </a:ln>
        </p:spPr>
      </p:pic>
      <p:sp>
        <p:nvSpPr>
          <p:cNvPr id="466" name="Google Shape;466;p44"/>
          <p:cNvSpPr txBox="1">
            <a:spLocks noGrp="1"/>
          </p:cNvSpPr>
          <p:nvPr>
            <p:ph type="body" idx="1"/>
          </p:nvPr>
        </p:nvSpPr>
        <p:spPr>
          <a:xfrm>
            <a:off x="4906750" y="3081475"/>
            <a:ext cx="3549300" cy="1862100"/>
          </a:xfrm>
          <a:prstGeom prst="rect">
            <a:avLst/>
          </a:prstGeom>
        </p:spPr>
        <p:txBody>
          <a:bodyPr spcFirstLastPara="1" wrap="square" lIns="91425" tIns="91425" rIns="91425" bIns="91425" anchor="t" anchorCtr="0">
            <a:noAutofit/>
          </a:bodyPr>
          <a:lstStyle/>
          <a:p>
            <a:pPr marL="457200" marR="0" lvl="0" indent="0" algn="l" rtl="0">
              <a:lnSpc>
                <a:spcPct val="115000"/>
              </a:lnSpc>
              <a:spcBef>
                <a:spcPts val="0"/>
              </a:spcBef>
              <a:spcAft>
                <a:spcPts val="0"/>
              </a:spcAft>
              <a:buNone/>
            </a:pPr>
            <a:endParaRPr/>
          </a:p>
          <a:p>
            <a:pPr marL="457200" marR="0" lvl="0" indent="-311150" algn="l" rtl="0">
              <a:lnSpc>
                <a:spcPct val="115000"/>
              </a:lnSpc>
              <a:spcBef>
                <a:spcPts val="1600"/>
              </a:spcBef>
              <a:spcAft>
                <a:spcPts val="0"/>
              </a:spcAft>
              <a:buSzPts val="1300"/>
              <a:buChar char="●"/>
            </a:pPr>
            <a:r>
              <a:rPr lang="en"/>
              <a:t>Pic of the 311 Calls increasing</a:t>
            </a:r>
            <a:endParaRPr/>
          </a:p>
          <a:p>
            <a:pPr marL="457200" marR="0" lvl="0" indent="-311150" algn="l" rtl="0">
              <a:lnSpc>
                <a:spcPct val="115000"/>
              </a:lnSpc>
              <a:spcBef>
                <a:spcPts val="0"/>
              </a:spcBef>
              <a:spcAft>
                <a:spcPts val="0"/>
              </a:spcAft>
              <a:buSzPts val="1300"/>
              <a:buChar char="●"/>
            </a:pPr>
            <a:r>
              <a:rPr lang="en"/>
              <a:t>Pic of Crime being steady</a:t>
            </a:r>
            <a:endParaRPr/>
          </a:p>
          <a:p>
            <a:pPr marL="457200" marR="0" lvl="0" indent="-311150" algn="l" rtl="0">
              <a:lnSpc>
                <a:spcPct val="115000"/>
              </a:lnSpc>
              <a:spcBef>
                <a:spcPts val="0"/>
              </a:spcBef>
              <a:spcAft>
                <a:spcPts val="0"/>
              </a:spcAft>
              <a:buSzPts val="1300"/>
              <a:buChar char="●"/>
            </a:pPr>
            <a:r>
              <a:rPr lang="en"/>
              <a:t>Pic of District 6 Housing Price Trend) which  is high</a:t>
            </a:r>
            <a:endParaRPr/>
          </a:p>
          <a:p>
            <a:pPr marL="0" marR="0" lvl="0" indent="0" algn="l" rtl="0">
              <a:lnSpc>
                <a:spcPct val="115000"/>
              </a:lnSpc>
              <a:spcBef>
                <a:spcPts val="1600"/>
              </a:spcBef>
              <a:spcAft>
                <a:spcPts val="0"/>
              </a:spcAft>
              <a:buNone/>
            </a:pPr>
            <a:endParaRPr/>
          </a:p>
          <a:p>
            <a:pPr marL="45720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467" name="Google Shape;467;p44"/>
          <p:cNvSpPr txBox="1">
            <a:spLocks noGrp="1"/>
          </p:cNvSpPr>
          <p:nvPr>
            <p:ph type="body" idx="1"/>
          </p:nvPr>
        </p:nvSpPr>
        <p:spPr>
          <a:xfrm>
            <a:off x="215975" y="2040875"/>
            <a:ext cx="3549300" cy="2541600"/>
          </a:xfrm>
          <a:prstGeom prst="rect">
            <a:avLst/>
          </a:prstGeom>
        </p:spPr>
        <p:txBody>
          <a:bodyPr spcFirstLastPara="1" wrap="square" lIns="91425" tIns="91425" rIns="91425" bIns="91425" anchor="t" anchorCtr="0">
            <a:noAutofit/>
          </a:bodyPr>
          <a:lstStyle/>
          <a:p>
            <a:pPr marL="457200" marR="0" lvl="0" indent="-311150" algn="l" rtl="0">
              <a:lnSpc>
                <a:spcPct val="115000"/>
              </a:lnSpc>
              <a:spcBef>
                <a:spcPts val="0"/>
              </a:spcBef>
              <a:spcAft>
                <a:spcPts val="0"/>
              </a:spcAft>
              <a:buClr>
                <a:schemeClr val="dk2"/>
              </a:buClr>
              <a:buSzPts val="1300"/>
              <a:buFont typeface="Nunito"/>
              <a:buChar char="●"/>
            </a:pPr>
            <a:r>
              <a:rPr lang="en"/>
              <a:t>District 6 has had an x% amount of increase in over time</a:t>
            </a:r>
            <a:endParaRPr/>
          </a:p>
          <a:p>
            <a:pPr marL="457200" marR="0" lvl="0" indent="-311150" algn="l" rtl="0">
              <a:lnSpc>
                <a:spcPct val="115000"/>
              </a:lnSpc>
              <a:spcBef>
                <a:spcPts val="0"/>
              </a:spcBef>
              <a:spcAft>
                <a:spcPts val="0"/>
              </a:spcAft>
              <a:buSzPts val="1300"/>
              <a:buChar char="●"/>
            </a:pPr>
            <a:r>
              <a:rPr lang="en"/>
              <a:t>311 calls have been increasing </a:t>
            </a:r>
            <a:endParaRPr/>
          </a:p>
          <a:p>
            <a:pPr marL="457200" marR="0" lvl="0" indent="-311150" algn="l" rtl="0">
              <a:lnSpc>
                <a:spcPct val="115000"/>
              </a:lnSpc>
              <a:spcBef>
                <a:spcPts val="0"/>
              </a:spcBef>
              <a:spcAft>
                <a:spcPts val="0"/>
              </a:spcAft>
              <a:buSzPts val="1300"/>
              <a:buChar char="●"/>
            </a:pPr>
            <a:r>
              <a:rPr lang="en"/>
              <a:t>Crime has been steady</a:t>
            </a:r>
            <a:endParaRPr/>
          </a:p>
          <a:p>
            <a:pPr marL="457200" marR="0" lvl="0" indent="-311150" algn="l" rtl="0">
              <a:lnSpc>
                <a:spcPct val="115000"/>
              </a:lnSpc>
              <a:spcBef>
                <a:spcPts val="0"/>
              </a:spcBef>
              <a:spcAft>
                <a:spcPts val="0"/>
              </a:spcAft>
              <a:buSzPts val="1300"/>
              <a:buChar char="●"/>
            </a:pPr>
            <a:r>
              <a:rPr lang="en"/>
              <a:t>Housing has increasing so Fire Department Calls and calls do not affect housing price (since this had the greatest increase)</a:t>
            </a:r>
            <a:endParaRPr/>
          </a:p>
          <a:p>
            <a:pPr marL="0" marR="0" lvl="0" indent="0" algn="l" rtl="0">
              <a:lnSpc>
                <a:spcPct val="115000"/>
              </a:lnSpc>
              <a:spcBef>
                <a:spcPts val="1600"/>
              </a:spcBef>
              <a:spcAft>
                <a:spcPts val="0"/>
              </a:spcAft>
              <a:buNone/>
            </a:pPr>
            <a:endParaRPr/>
          </a:p>
          <a:p>
            <a:pPr marL="45720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468" name="Google Shape;468;p44"/>
          <p:cNvSpPr txBox="1">
            <a:spLocks noGrp="1"/>
          </p:cNvSpPr>
          <p:nvPr>
            <p:ph type="body" idx="1"/>
          </p:nvPr>
        </p:nvSpPr>
        <p:spPr>
          <a:xfrm>
            <a:off x="1537650" y="1739625"/>
            <a:ext cx="5080800" cy="99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4500" b="1">
                <a:solidFill>
                  <a:srgbClr val="FF0000"/>
                </a:solidFill>
              </a:rPr>
              <a:t>DO SAME ANALYSIS FOR MISSION AREA</a:t>
            </a:r>
            <a:endParaRPr sz="4500" b="1">
              <a:solidFill>
                <a:srgbClr val="FF000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Price of houses where the most crime occur</a:t>
            </a:r>
            <a:endParaRPr/>
          </a:p>
        </p:txBody>
      </p:sp>
      <p:sp>
        <p:nvSpPr>
          <p:cNvPr id="474" name="Google Shape;474;p4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800" b="1">
                <a:latin typeface="Maven Pro"/>
                <a:ea typeface="Maven Pro"/>
                <a:cs typeface="Maven Pro"/>
                <a:sym typeface="Maven Pro"/>
              </a:rPr>
              <a:t>Price of houses where the less crime occur</a:t>
            </a:r>
            <a:endParaRPr sz="2800" b="1">
              <a:latin typeface="Maven Pro"/>
              <a:ea typeface="Maven Pro"/>
              <a:cs typeface="Maven Pro"/>
              <a:sym typeface="Maven Pro"/>
            </a:endParaRPr>
          </a:p>
          <a:p>
            <a:pPr marL="0" lvl="0" indent="0" algn="l" rtl="0">
              <a:lnSpc>
                <a:spcPct val="100000"/>
              </a:lnSpc>
              <a:spcBef>
                <a:spcPts val="0"/>
              </a:spcBef>
              <a:spcAft>
                <a:spcPts val="0"/>
              </a:spcAft>
              <a:buNone/>
            </a:pPr>
            <a:endParaRPr sz="2800" b="1">
              <a:latin typeface="Maven Pro"/>
              <a:ea typeface="Maven Pro"/>
              <a:cs typeface="Maven Pro"/>
              <a:sym typeface="Maven Pro"/>
            </a:endParaRPr>
          </a:p>
          <a:p>
            <a:pPr marL="0" lvl="0" indent="0" algn="l" rtl="0">
              <a:lnSpc>
                <a:spcPct val="100000"/>
              </a:lnSpc>
              <a:spcBef>
                <a:spcPts val="0"/>
              </a:spcBef>
              <a:spcAft>
                <a:spcPts val="0"/>
              </a:spcAft>
              <a:buNone/>
            </a:pPr>
            <a:endParaRPr sz="2800" b="1">
              <a:latin typeface="Maven Pro"/>
              <a:ea typeface="Maven Pro"/>
              <a:cs typeface="Maven Pro"/>
              <a:sym typeface="Maven Pr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 neighborhood?</a:t>
            </a:r>
            <a:endParaRPr/>
          </a:p>
        </p:txBody>
      </p:sp>
      <p:sp>
        <p:nvSpPr>
          <p:cNvPr id="295" name="Google Shape;295;p16"/>
          <p:cNvSpPr txBox="1">
            <a:spLocks noGrp="1"/>
          </p:cNvSpPr>
          <p:nvPr>
            <p:ph type="body" idx="1"/>
          </p:nvPr>
        </p:nvSpPr>
        <p:spPr>
          <a:xfrm>
            <a:off x="1303800" y="1325000"/>
            <a:ext cx="7030500" cy="32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In DataSF, there are multiple definitions of neighborhoods:</a:t>
            </a:r>
            <a:endParaRPr sz="1800"/>
          </a:p>
          <a:p>
            <a:pPr marL="457200" lvl="0" indent="-342900" algn="l" rtl="0">
              <a:spcBef>
                <a:spcPts val="1600"/>
              </a:spcBef>
              <a:spcAft>
                <a:spcPts val="0"/>
              </a:spcAft>
              <a:buSzPts val="1800"/>
              <a:buChar char="●"/>
            </a:pPr>
            <a:r>
              <a:rPr lang="en" sz="1800"/>
              <a:t>Analysis Neighborhoods (41)</a:t>
            </a:r>
            <a:endParaRPr sz="1800"/>
          </a:p>
          <a:p>
            <a:pPr marL="457200" lvl="0" indent="-342900" algn="l" rtl="0">
              <a:spcBef>
                <a:spcPts val="0"/>
              </a:spcBef>
              <a:spcAft>
                <a:spcPts val="0"/>
              </a:spcAft>
              <a:buSzPts val="1800"/>
              <a:buChar char="●"/>
            </a:pPr>
            <a:r>
              <a:rPr lang="en" sz="1800"/>
              <a:t>Realtor Neighborhoods (89)</a:t>
            </a:r>
            <a:endParaRPr sz="1800"/>
          </a:p>
          <a:p>
            <a:pPr marL="457200" lvl="0" indent="-342900" algn="l" rtl="0">
              <a:spcBef>
                <a:spcPts val="0"/>
              </a:spcBef>
              <a:spcAft>
                <a:spcPts val="0"/>
              </a:spcAft>
              <a:buSzPts val="1800"/>
              <a:buChar char="●"/>
            </a:pPr>
            <a:r>
              <a:rPr lang="en" sz="1800"/>
              <a:t>Planning Neighborhoods (38)</a:t>
            </a:r>
            <a:endParaRPr sz="1800"/>
          </a:p>
          <a:p>
            <a:pPr marL="457200" lvl="0" indent="-342900" algn="l" rtl="0">
              <a:spcBef>
                <a:spcPts val="0"/>
              </a:spcBef>
              <a:spcAft>
                <a:spcPts val="0"/>
              </a:spcAft>
              <a:buSzPts val="1800"/>
              <a:buChar char="●"/>
            </a:pPr>
            <a:r>
              <a:rPr lang="en" sz="1800"/>
              <a:t>Supervisor Districts (11)</a:t>
            </a:r>
            <a:endParaRPr sz="1800"/>
          </a:p>
          <a:p>
            <a:pPr marL="0" lvl="0" indent="0" algn="l" rtl="0">
              <a:spcBef>
                <a:spcPts val="1600"/>
              </a:spcBef>
              <a:spcAft>
                <a:spcPts val="0"/>
              </a:spcAft>
              <a:buNone/>
            </a:pPr>
            <a:r>
              <a:rPr lang="en" sz="1800"/>
              <a:t>In order to get a more significant set of data per neighborhood, we selected the Supervisor Districts for our analysis. Because these Districts are supposed to include the same number of citizens, it provides the best way to compare trends between neighborhoods.</a:t>
            </a:r>
            <a:endParaRPr sz="1800"/>
          </a:p>
          <a:p>
            <a:pPr marL="0" lvl="0" indent="0" algn="l" rtl="0">
              <a:spcBef>
                <a:spcPts val="1600"/>
              </a:spcBef>
              <a:spcAft>
                <a:spcPts val="0"/>
              </a:spcAft>
              <a:buNone/>
            </a:pPr>
            <a:endParaRPr/>
          </a:p>
          <a:p>
            <a:pPr marL="0" lvl="0" indent="0" algn="l" rtl="0">
              <a:spcBef>
                <a:spcPts val="1600"/>
              </a:spcBef>
              <a:spcAft>
                <a:spcPts val="0"/>
              </a:spcAft>
              <a:buNone/>
            </a:pPr>
            <a:endParaRPr sz="1800" u="sng">
              <a:solidFill>
                <a:srgbClr val="800080"/>
              </a:solidFill>
              <a:highlight>
                <a:srgbClr val="FFFFFF"/>
              </a:highlight>
              <a:latin typeface="Arial"/>
              <a:ea typeface="Arial"/>
              <a:cs typeface="Arial"/>
              <a:sym typeface="Arial"/>
              <a:hlinkClick r:id="rId3"/>
            </a:endParaRPr>
          </a:p>
          <a:p>
            <a:pPr marL="0" lvl="0" indent="0" algn="l" rtl="0">
              <a:spcBef>
                <a:spcPts val="1600"/>
              </a:spcBef>
              <a:spcAft>
                <a:spcPts val="0"/>
              </a:spcAft>
              <a:buNone/>
            </a:pPr>
            <a:endParaRPr sz="1100">
              <a:solidFill>
                <a:srgbClr val="000000"/>
              </a:solidFill>
              <a:latin typeface="Arial"/>
              <a:ea typeface="Arial"/>
              <a:cs typeface="Arial"/>
              <a:sym typeface="Arial"/>
            </a:endParaRPr>
          </a:p>
          <a:p>
            <a:pPr marL="0" lvl="0" indent="0" algn="l"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17"/>
          <p:cNvSpPr txBox="1">
            <a:spLocks noGrp="1"/>
          </p:cNvSpPr>
          <p:nvPr>
            <p:ph type="body" idx="1"/>
          </p:nvPr>
        </p:nvSpPr>
        <p:spPr>
          <a:xfrm>
            <a:off x="5685325" y="719600"/>
            <a:ext cx="2633100" cy="39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San Francisco Supervisor Districts</a:t>
            </a:r>
            <a:endParaRPr b="1"/>
          </a:p>
          <a:p>
            <a:pPr marL="0" lvl="0" indent="0" algn="l" rtl="0">
              <a:spcBef>
                <a:spcPts val="1600"/>
              </a:spcBef>
              <a:spcAft>
                <a:spcPts val="1600"/>
              </a:spcAft>
              <a:buNone/>
            </a:pPr>
            <a:r>
              <a:rPr lang="en" sz="1000" b="1"/>
              <a:t>(Based on 2000 Census)</a:t>
            </a:r>
            <a:endParaRPr sz="1000" b="1"/>
          </a:p>
        </p:txBody>
      </p:sp>
      <p:pic>
        <p:nvPicPr>
          <p:cNvPr id="301" name="Google Shape;301;p17"/>
          <p:cNvPicPr preferRelativeResize="0"/>
          <p:nvPr/>
        </p:nvPicPr>
        <p:blipFill>
          <a:blip r:embed="rId3">
            <a:alphaModFix/>
          </a:blip>
          <a:stretch>
            <a:fillRect/>
          </a:stretch>
        </p:blipFill>
        <p:spPr>
          <a:xfrm>
            <a:off x="1273975" y="798987"/>
            <a:ext cx="4186952" cy="4040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18"/>
          <p:cNvSpPr txBox="1">
            <a:spLocks noGrp="1"/>
          </p:cNvSpPr>
          <p:nvPr>
            <p:ph type="title"/>
          </p:nvPr>
        </p:nvSpPr>
        <p:spPr>
          <a:xfrm>
            <a:off x="1456200" y="293775"/>
            <a:ext cx="7459800" cy="13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To gather this data, big thanks to the City of San Francisco for their impressive Data SF portal and datasets</a:t>
            </a:r>
            <a:endParaRPr sz="2400"/>
          </a:p>
        </p:txBody>
      </p:sp>
      <p:pic>
        <p:nvPicPr>
          <p:cNvPr id="307" name="Google Shape;307;p18"/>
          <p:cNvPicPr preferRelativeResize="0"/>
          <p:nvPr/>
        </p:nvPicPr>
        <p:blipFill>
          <a:blip r:embed="rId3">
            <a:alphaModFix/>
          </a:blip>
          <a:stretch>
            <a:fillRect/>
          </a:stretch>
        </p:blipFill>
        <p:spPr>
          <a:xfrm>
            <a:off x="920750" y="1765076"/>
            <a:ext cx="8100076" cy="3084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In DataSF, we found datasets for:</a:t>
            </a:r>
            <a:br>
              <a:rPr lang="en"/>
            </a:br>
            <a:endParaRPr/>
          </a:p>
          <a:p>
            <a:pPr marL="457200" lvl="0" indent="-381000" algn="l" rtl="0">
              <a:spcBef>
                <a:spcPts val="0"/>
              </a:spcBef>
              <a:spcAft>
                <a:spcPts val="0"/>
              </a:spcAft>
              <a:buSzPts val="2400"/>
              <a:buAutoNum type="arabicParenR"/>
            </a:pPr>
            <a:r>
              <a:rPr lang="en" sz="2400"/>
              <a:t>Property Tax Rolls from 2006-2017</a:t>
            </a:r>
            <a:br>
              <a:rPr lang="en" sz="2400"/>
            </a:br>
            <a:endParaRPr sz="2400"/>
          </a:p>
          <a:p>
            <a:pPr marL="457200" lvl="0" indent="-381000" algn="l" rtl="0">
              <a:spcBef>
                <a:spcPts val="0"/>
              </a:spcBef>
              <a:spcAft>
                <a:spcPts val="0"/>
              </a:spcAft>
              <a:buSzPts val="2400"/>
              <a:buAutoNum type="arabicParenR"/>
            </a:pPr>
            <a:r>
              <a:rPr lang="en" sz="2400"/>
              <a:t>SFPD Calls For Service since 2008 </a:t>
            </a:r>
            <a:br>
              <a:rPr lang="en" sz="2400"/>
            </a:br>
            <a:endParaRPr sz="2400"/>
          </a:p>
          <a:p>
            <a:pPr marL="457200" lvl="0" indent="-381000" algn="l" rtl="0">
              <a:spcBef>
                <a:spcPts val="0"/>
              </a:spcBef>
              <a:spcAft>
                <a:spcPts val="0"/>
              </a:spcAft>
              <a:buSzPts val="2400"/>
              <a:buAutoNum type="arabicParenR"/>
            </a:pPr>
            <a:r>
              <a:rPr lang="en" sz="2400"/>
              <a:t>Citizen Complaints (311)</a:t>
            </a:r>
            <a:br>
              <a:rPr lang="en" sz="2400"/>
            </a:br>
            <a:endParaRPr sz="2400"/>
          </a:p>
          <a:p>
            <a:pPr marL="457200" lvl="0" indent="-381000" algn="l" rtl="0">
              <a:spcBef>
                <a:spcPts val="0"/>
              </a:spcBef>
              <a:spcAft>
                <a:spcPts val="0"/>
              </a:spcAft>
              <a:buSzPts val="2400"/>
              <a:buAutoNum type="arabicParenR"/>
            </a:pPr>
            <a:r>
              <a:rPr lang="en" sz="2400"/>
              <a:t>SFFD Calls For Service since 2006 </a:t>
            </a:r>
            <a:endParaRPr sz="2400"/>
          </a:p>
          <a:p>
            <a:pPr marL="45720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Challenges </a:t>
            </a:r>
            <a:endParaRPr/>
          </a:p>
        </p:txBody>
      </p:sp>
      <p:sp>
        <p:nvSpPr>
          <p:cNvPr id="318" name="Google Shape;318;p20"/>
          <p:cNvSpPr txBox="1">
            <a:spLocks noGrp="1"/>
          </p:cNvSpPr>
          <p:nvPr>
            <p:ph type="body" idx="1"/>
          </p:nvPr>
        </p:nvSpPr>
        <p:spPr>
          <a:xfrm>
            <a:off x="1303800" y="1597875"/>
            <a:ext cx="7030500" cy="2933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It is wonderful that so much data is available online. However, we spent a significant amount of time not just analyzing the data but cleaning the data!</a:t>
            </a:r>
            <a:br>
              <a:rPr lang="en" sz="1400"/>
            </a:br>
            <a:endParaRPr sz="1400"/>
          </a:p>
          <a:p>
            <a:pPr marL="457200" lvl="0" indent="-317500" algn="l" rtl="0">
              <a:spcBef>
                <a:spcPts val="0"/>
              </a:spcBef>
              <a:spcAft>
                <a:spcPts val="0"/>
              </a:spcAft>
              <a:buSzPts val="1400"/>
              <a:buChar char="●"/>
            </a:pPr>
            <a:r>
              <a:rPr lang="en" sz="1400"/>
              <a:t>The Tax Collector data included many records with null values for critical fields (like Last Date Sale or Construction Year). Also, some data was clearly inconsistent and could not be used.</a:t>
            </a:r>
            <a:br>
              <a:rPr lang="en" sz="1400"/>
            </a:br>
            <a:endParaRPr sz="1400"/>
          </a:p>
          <a:p>
            <a:pPr marL="457200" lvl="0" indent="-317500" algn="l" rtl="0">
              <a:spcBef>
                <a:spcPts val="0"/>
              </a:spcBef>
              <a:spcAft>
                <a:spcPts val="0"/>
              </a:spcAft>
              <a:buSzPts val="1400"/>
              <a:buChar char="●"/>
            </a:pPr>
            <a:r>
              <a:rPr lang="en" sz="1400"/>
              <a:t>All data sets included fields with mixed type values (i.e. integers or dates mixed with plain text data)</a:t>
            </a:r>
            <a:br>
              <a:rPr lang="en" sz="1400"/>
            </a:br>
            <a:endParaRPr sz="1400"/>
          </a:p>
          <a:p>
            <a:pPr marL="457200" lvl="0" indent="-317500" algn="l" rtl="0">
              <a:spcBef>
                <a:spcPts val="0"/>
              </a:spcBef>
              <a:spcAft>
                <a:spcPts val="0"/>
              </a:spcAft>
              <a:buSzPts val="1400"/>
              <a:buChar char="●"/>
            </a:pPr>
            <a:r>
              <a:rPr lang="en" sz="1400"/>
              <a:t>Looking at 10 years of multiple data sets required spending a lot of time downloading data and processing the data.</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21"/>
          <p:cNvSpPr txBox="1">
            <a:spLocks noGrp="1"/>
          </p:cNvSpPr>
          <p:nvPr>
            <p:ph type="title"/>
          </p:nvPr>
        </p:nvSpPr>
        <p:spPr>
          <a:xfrm>
            <a:off x="1303800" y="598575"/>
            <a:ext cx="7030500" cy="7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Property Values By District</a:t>
            </a:r>
            <a:endParaRPr/>
          </a:p>
        </p:txBody>
      </p:sp>
      <p:sp>
        <p:nvSpPr>
          <p:cNvPr id="324" name="Google Shape;324;p21"/>
          <p:cNvSpPr txBox="1">
            <a:spLocks noGrp="1"/>
          </p:cNvSpPr>
          <p:nvPr>
            <p:ph type="body" idx="1"/>
          </p:nvPr>
        </p:nvSpPr>
        <p:spPr>
          <a:xfrm>
            <a:off x="1208550" y="1357275"/>
            <a:ext cx="7030500" cy="3396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Because of CA Proposition 13, property values are only re-assessed after the property has been sold. So, we can only evaluate increased in property values on properties that were sold in a given year. </a:t>
            </a:r>
            <a:endParaRPr/>
          </a:p>
          <a:p>
            <a:pPr marL="457200" lvl="0" indent="-311150" algn="l" rtl="0">
              <a:spcBef>
                <a:spcPts val="0"/>
              </a:spcBef>
              <a:spcAft>
                <a:spcPts val="0"/>
              </a:spcAft>
              <a:buSzPts val="1300"/>
              <a:buChar char="●"/>
            </a:pPr>
            <a:r>
              <a:rPr lang="en"/>
              <a:t>The Date of Sale value had inaccurate data. Surprisingly, not only records with sale prices before 2000 were unreliable (Year 2K Problem), but records sold before 2010 had also problems.</a:t>
            </a:r>
            <a:endParaRPr/>
          </a:p>
          <a:p>
            <a:pPr marL="457200" lvl="0" indent="-311150" algn="l" rtl="0">
              <a:spcBef>
                <a:spcPts val="0"/>
              </a:spcBef>
              <a:spcAft>
                <a:spcPts val="0"/>
              </a:spcAft>
              <a:buSzPts val="1300"/>
              <a:buChar char="●"/>
            </a:pPr>
            <a:r>
              <a:rPr lang="en"/>
              <a:t>In order to determine properties sold in a particular year, we compared the tax value of the same parcel for two consecutive years. Those with an increase in value greater than 3% were clearly new sales.</a:t>
            </a:r>
            <a:endParaRPr/>
          </a:p>
          <a:p>
            <a:pPr marL="457200" lvl="0" indent="-311150" algn="l" rtl="0">
              <a:spcBef>
                <a:spcPts val="0"/>
              </a:spcBef>
              <a:spcAft>
                <a:spcPts val="0"/>
              </a:spcAft>
              <a:buSzPts val="1300"/>
              <a:buChar char="●"/>
            </a:pPr>
            <a:r>
              <a:rPr lang="en"/>
              <a:t>In order to provide a consistent way to compared properties, study only includes Dwellings, Condominiums and Live/Work Condominiums. This group includes over 70% of property sales.</a:t>
            </a:r>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904</Words>
  <Application>Microsoft Office PowerPoint</Application>
  <PresentationFormat>On-screen Show (16:9)</PresentationFormat>
  <Paragraphs>125</Paragraphs>
  <Slides>33</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Merriweather</vt:lpstr>
      <vt:lpstr>Maven Pro</vt:lpstr>
      <vt:lpstr>Nunito</vt:lpstr>
      <vt:lpstr>Momentum</vt:lpstr>
      <vt:lpstr>Property Values  vs  Quality Of Life?  </vt:lpstr>
      <vt:lpstr>Are housing prices affected by adverse quality of life issues?  Are there significant differences among different neighborhoods?  Have issues affecting different neighborhoods changed over the years? </vt:lpstr>
      <vt:lpstr>General Insights </vt:lpstr>
      <vt:lpstr>What is a neighborhood?</vt:lpstr>
      <vt:lpstr>PowerPoint Presentation</vt:lpstr>
      <vt:lpstr>To gather this data, big thanks to the City of San Francisco for their impressive Data SF portal and datasets</vt:lpstr>
      <vt:lpstr>In DataSF, we found datasets for:  Property Tax Rolls from 2006-2017  SFPD Calls For Service since 2008   Citizen Complaints (311)  SFFD Calls For Service since 2006  </vt:lpstr>
      <vt:lpstr>Challenges </vt:lpstr>
      <vt:lpstr>Property Values By District</vt:lpstr>
      <vt:lpstr>Property Value Trends By District</vt:lpstr>
      <vt:lpstr>Property Sales By Year</vt:lpstr>
      <vt:lpstr>New Construction Projects By Year</vt:lpstr>
      <vt:lpstr>Are the new construction numbers for 2007-2008 possible?  Based on historic population numbers, San Francisco had a large increase in population during the 2000-2010 period</vt:lpstr>
      <vt:lpstr>Heat Map: Location of High Value Properties</vt:lpstr>
      <vt:lpstr>Observations Based on Property Sales Data</vt:lpstr>
      <vt:lpstr>Police Department Calls By District</vt:lpstr>
      <vt:lpstr>District with the most crime / district with the least crime</vt:lpstr>
      <vt:lpstr>Citizen Complaints (311 Calls) By District</vt:lpstr>
      <vt:lpstr>Citizen Complaints (311 Calls) By District</vt:lpstr>
      <vt:lpstr>Citizen Complaints (311 Calls) By District</vt:lpstr>
      <vt:lpstr>Citizen Complaints by Category </vt:lpstr>
      <vt:lpstr>Citizen Complaints by Category (2018)</vt:lpstr>
      <vt:lpstr>Heat Map: Location of 311 Calls (2018)</vt:lpstr>
      <vt:lpstr>Citizen Complaints (311 Calls) By District</vt:lpstr>
      <vt:lpstr>Fire Department Calls By District</vt:lpstr>
      <vt:lpstr>Fire Department Calls By Year</vt:lpstr>
      <vt:lpstr>Fire Department Calls By Category</vt:lpstr>
      <vt:lpstr>Fire Department Calls By District</vt:lpstr>
      <vt:lpstr>Fire Department Calls by District</vt:lpstr>
      <vt:lpstr>Fire Department Calls by District</vt:lpstr>
      <vt:lpstr>District 6 (most fire) compared to District 6 in crime</vt:lpstr>
      <vt:lpstr>District 6 (most fire) compared to District 6 in crime</vt:lpstr>
      <vt:lpstr>Price of houses where the most crime occur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Property Values  vs  Quality Of Life?  </dc:title>
  <dc:creator>Jesus Mora</dc:creator>
  <cp:lastModifiedBy>Mora, Jesus</cp:lastModifiedBy>
  <cp:revision>1</cp:revision>
  <dcterms:modified xsi:type="dcterms:W3CDTF">2019-07-01T08:09:00Z</dcterms:modified>
</cp:coreProperties>
</file>